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8"/>
  </p:notes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4" r:id="rId9"/>
    <p:sldId id="287" r:id="rId10"/>
    <p:sldId id="292" r:id="rId11"/>
    <p:sldId id="294" r:id="rId12"/>
    <p:sldId id="286" r:id="rId13"/>
    <p:sldId id="273" r:id="rId14"/>
    <p:sldId id="275" r:id="rId15"/>
    <p:sldId id="276" r:id="rId16"/>
    <p:sldId id="278" r:id="rId17"/>
    <p:sldId id="279" r:id="rId18"/>
    <p:sldId id="280" r:id="rId19"/>
    <p:sldId id="281" r:id="rId20"/>
    <p:sldId id="282" r:id="rId21"/>
    <p:sldId id="300" r:id="rId22"/>
    <p:sldId id="283" r:id="rId23"/>
    <p:sldId id="284" r:id="rId24"/>
    <p:sldId id="285" r:id="rId25"/>
    <p:sldId id="301" r:id="rId26"/>
    <p:sldId id="302" r:id="rId27"/>
    <p:sldId id="303" r:id="rId28"/>
    <p:sldId id="304" r:id="rId29"/>
    <p:sldId id="305" r:id="rId30"/>
    <p:sldId id="306" r:id="rId31"/>
    <p:sldId id="289" r:id="rId32"/>
    <p:sldId id="288" r:id="rId33"/>
    <p:sldId id="290" r:id="rId34"/>
    <p:sldId id="295" r:id="rId35"/>
    <p:sldId id="291" r:id="rId36"/>
    <p:sldId id="297" r:id="rId3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Lato" panose="020B0604020202020204" charset="0"/>
      <p:regular r:id="rId43"/>
      <p:bold r:id="rId44"/>
      <p:italic r:id="rId45"/>
      <p:boldItalic r:id="rId46"/>
    </p:embeddedFont>
    <p:embeddedFont>
      <p:font typeface="Raleway" panose="020B060402020202020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7D63F2-13D5-4837-9853-7C0057E86635}">
  <a:tblStyle styleId="{187D63F2-13D5-4837-9853-7C0057E866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1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1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mailto:werkstatt@insel-ev.de" TargetMode="External"/><Relationship Id="rId2" Type="http://schemas.openxmlformats.org/officeDocument/2006/relationships/hyperlink" Target="https://werkstatt.insel-ev.d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smtClean="0"/>
              <a:t>Bau-Workshop</a:t>
            </a:r>
            <a:br>
              <a:rPr lang="de-DE" dirty="0" smtClean="0"/>
            </a:br>
            <a:r>
              <a:rPr lang="de-DE" dirty="0" smtClean="0"/>
              <a:t>Vogelnistkasten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     </a:t>
            </a:r>
            <a:r>
              <a:rPr lang="de" sz="3866" dirty="0"/>
              <a:t> </a:t>
            </a:r>
            <a:endParaRPr sz="2866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5" y="3411850"/>
            <a:ext cx="7688100" cy="10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/>
              <a:t>Offene Recycling-Werkstatt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dirty="0"/>
              <a:t>insel e.V.</a:t>
            </a:r>
            <a:endParaRPr sz="1900"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5523" y="3780101"/>
            <a:ext cx="2654802" cy="105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10328" y="219390"/>
            <a:ext cx="2964257" cy="3446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95486"/>
            <a:ext cx="7992888" cy="45037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472745"/>
              </p:ext>
            </p:extLst>
          </p:nvPr>
        </p:nvGraphicFramePr>
        <p:xfrm>
          <a:off x="878885" y="1563638"/>
          <a:ext cx="5544616" cy="3168357"/>
        </p:xfrm>
        <a:graphic>
          <a:graphicData uri="http://schemas.openxmlformats.org/drawingml/2006/table">
            <a:tbl>
              <a:tblPr firstRow="1" firstCol="1" bandRow="1">
                <a:tableStyleId>{68D230F3-CF80-4859-8CE7-A43EE81993B5}</a:tableStyleId>
              </a:tblPr>
              <a:tblGrid>
                <a:gridCol w="1857685">
                  <a:extLst>
                    <a:ext uri="{9D8B030D-6E8A-4147-A177-3AD203B41FA5}">
                      <a16:colId xmlns:a16="http://schemas.microsoft.com/office/drawing/2014/main" val="3814881928"/>
                    </a:ext>
                  </a:extLst>
                </a:gridCol>
                <a:gridCol w="973695">
                  <a:extLst>
                    <a:ext uri="{9D8B030D-6E8A-4147-A177-3AD203B41FA5}">
                      <a16:colId xmlns:a16="http://schemas.microsoft.com/office/drawing/2014/main" val="2036818752"/>
                    </a:ext>
                  </a:extLst>
                </a:gridCol>
                <a:gridCol w="1533424">
                  <a:extLst>
                    <a:ext uri="{9D8B030D-6E8A-4147-A177-3AD203B41FA5}">
                      <a16:colId xmlns:a16="http://schemas.microsoft.com/office/drawing/2014/main" val="1843714464"/>
                    </a:ext>
                  </a:extLst>
                </a:gridCol>
                <a:gridCol w="589906">
                  <a:extLst>
                    <a:ext uri="{9D8B030D-6E8A-4147-A177-3AD203B41FA5}">
                      <a16:colId xmlns:a16="http://schemas.microsoft.com/office/drawing/2014/main" val="598608074"/>
                    </a:ext>
                  </a:extLst>
                </a:gridCol>
                <a:gridCol w="589906">
                  <a:extLst>
                    <a:ext uri="{9D8B030D-6E8A-4147-A177-3AD203B41FA5}">
                      <a16:colId xmlns:a16="http://schemas.microsoft.com/office/drawing/2014/main" val="1366149860"/>
                    </a:ext>
                  </a:extLst>
                </a:gridCol>
              </a:tblGrid>
              <a:tr h="18637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 dirty="0">
                          <a:solidFill>
                            <a:schemeClr val="bg2"/>
                          </a:solidFill>
                          <a:effectLst/>
                        </a:rPr>
                        <a:t>Art</a:t>
                      </a:r>
                      <a:endParaRPr lang="de-DE" sz="8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 dirty="0">
                          <a:solidFill>
                            <a:schemeClr val="bg2"/>
                          </a:solidFill>
                          <a:effectLst/>
                        </a:rPr>
                        <a:t>Bestand</a:t>
                      </a:r>
                      <a:endParaRPr lang="de-DE" sz="8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 dirty="0" smtClean="0">
                          <a:solidFill>
                            <a:schemeClr val="bg2"/>
                          </a:solidFill>
                          <a:effectLst/>
                        </a:rPr>
                        <a:t>Trend in HH</a:t>
                      </a:r>
                      <a:endParaRPr lang="de-DE" sz="8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 dirty="0" smtClean="0">
                          <a:solidFill>
                            <a:schemeClr val="bg2"/>
                          </a:solidFill>
                          <a:effectLst/>
                        </a:rPr>
                        <a:t>RL HH</a:t>
                      </a:r>
                      <a:endParaRPr lang="de-DE" sz="8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 dirty="0">
                          <a:solidFill>
                            <a:schemeClr val="bg2"/>
                          </a:solidFill>
                          <a:effectLst/>
                        </a:rPr>
                        <a:t>RL D</a:t>
                      </a:r>
                      <a:endParaRPr lang="de-DE" sz="8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3668167392"/>
                  </a:ext>
                </a:extLst>
              </a:tr>
              <a:tr h="3727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 dirty="0">
                          <a:solidFill>
                            <a:schemeClr val="bg2"/>
                          </a:solidFill>
                          <a:effectLst/>
                        </a:rPr>
                        <a:t>Haussperling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 b="0" dirty="0">
                          <a:solidFill>
                            <a:schemeClr val="bg2"/>
                          </a:solidFill>
                          <a:effectLst/>
                        </a:rPr>
                        <a:t>(</a:t>
                      </a:r>
                      <a:r>
                        <a:rPr lang="de-DE" sz="800" b="0" i="1" dirty="0" err="1">
                          <a:solidFill>
                            <a:schemeClr val="bg2"/>
                          </a:solidFill>
                          <a:effectLst/>
                        </a:rPr>
                        <a:t>Passer</a:t>
                      </a:r>
                      <a:r>
                        <a:rPr lang="de-DE" sz="800" b="0" i="1" dirty="0">
                          <a:solidFill>
                            <a:schemeClr val="bg2"/>
                          </a:solidFill>
                          <a:effectLst/>
                        </a:rPr>
                        <a:t> </a:t>
                      </a:r>
                      <a:r>
                        <a:rPr lang="de-DE" sz="800" b="0" i="1" dirty="0" err="1">
                          <a:solidFill>
                            <a:schemeClr val="bg2"/>
                          </a:solidFill>
                          <a:effectLst/>
                        </a:rPr>
                        <a:t>domesticus</a:t>
                      </a:r>
                      <a:r>
                        <a:rPr lang="de-DE" sz="800" b="0" dirty="0">
                          <a:solidFill>
                            <a:schemeClr val="bg2"/>
                          </a:solidFill>
                          <a:effectLst/>
                        </a:rPr>
                        <a:t>)</a:t>
                      </a:r>
                      <a:endParaRPr lang="de-DE" sz="800" b="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 dirty="0">
                          <a:solidFill>
                            <a:schemeClr val="bg2"/>
                          </a:solidFill>
                          <a:effectLst/>
                        </a:rPr>
                        <a:t>16.000</a:t>
                      </a:r>
                      <a:endParaRPr lang="de-DE" sz="8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solidFill>
                            <a:schemeClr val="bg2"/>
                          </a:solidFill>
                          <a:effectLst/>
                        </a:rPr>
                        <a:t>Stark abnehmend</a:t>
                      </a:r>
                      <a:endParaRPr lang="de-DE" sz="8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solidFill>
                            <a:schemeClr val="bg2"/>
                          </a:solidFill>
                          <a:effectLst/>
                        </a:rPr>
                        <a:t>3</a:t>
                      </a:r>
                      <a:endParaRPr lang="de-DE" sz="8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 dirty="0">
                          <a:solidFill>
                            <a:schemeClr val="bg2"/>
                          </a:solidFill>
                          <a:effectLst/>
                        </a:rPr>
                        <a:t>V</a:t>
                      </a:r>
                      <a:endParaRPr lang="de-DE" sz="8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3882272900"/>
                  </a:ext>
                </a:extLst>
              </a:tr>
              <a:tr h="3727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 dirty="0">
                          <a:solidFill>
                            <a:schemeClr val="bg2"/>
                          </a:solidFill>
                          <a:effectLst/>
                        </a:rPr>
                        <a:t>Mauersegler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 b="0" dirty="0">
                          <a:solidFill>
                            <a:schemeClr val="bg2"/>
                          </a:solidFill>
                          <a:effectLst/>
                        </a:rPr>
                        <a:t>(</a:t>
                      </a:r>
                      <a:r>
                        <a:rPr lang="de-DE" sz="800" b="0" i="1" dirty="0" err="1">
                          <a:solidFill>
                            <a:schemeClr val="bg2"/>
                          </a:solidFill>
                          <a:effectLst/>
                        </a:rPr>
                        <a:t>Apus</a:t>
                      </a:r>
                      <a:r>
                        <a:rPr lang="de-DE" sz="800" b="0" i="1" dirty="0">
                          <a:solidFill>
                            <a:schemeClr val="bg2"/>
                          </a:solidFill>
                          <a:effectLst/>
                        </a:rPr>
                        <a:t> </a:t>
                      </a:r>
                      <a:r>
                        <a:rPr lang="de-DE" sz="800" b="0" i="1" dirty="0" err="1">
                          <a:solidFill>
                            <a:schemeClr val="bg2"/>
                          </a:solidFill>
                          <a:effectLst/>
                        </a:rPr>
                        <a:t>apus</a:t>
                      </a:r>
                      <a:r>
                        <a:rPr lang="de-DE" sz="800" b="0" dirty="0">
                          <a:solidFill>
                            <a:schemeClr val="bg2"/>
                          </a:solidFill>
                          <a:effectLst/>
                        </a:rPr>
                        <a:t>)</a:t>
                      </a:r>
                      <a:endParaRPr lang="de-DE" sz="800" b="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solidFill>
                            <a:schemeClr val="bg2"/>
                          </a:solidFill>
                          <a:effectLst/>
                        </a:rPr>
                        <a:t>4500</a:t>
                      </a:r>
                      <a:endParaRPr lang="de-DE" sz="8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 dirty="0">
                          <a:solidFill>
                            <a:schemeClr val="bg2"/>
                          </a:solidFill>
                          <a:effectLst/>
                        </a:rPr>
                        <a:t>Stark abnehmend</a:t>
                      </a:r>
                      <a:endParaRPr lang="de-DE" sz="8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solidFill>
                            <a:schemeClr val="bg2"/>
                          </a:solidFill>
                          <a:effectLst/>
                        </a:rPr>
                        <a:t>*</a:t>
                      </a:r>
                      <a:endParaRPr lang="de-DE" sz="8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solidFill>
                            <a:schemeClr val="bg2"/>
                          </a:solidFill>
                          <a:effectLst/>
                        </a:rPr>
                        <a:t>*</a:t>
                      </a:r>
                      <a:endParaRPr lang="de-DE" sz="8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3779205363"/>
                  </a:ext>
                </a:extLst>
              </a:tr>
              <a:tr h="3727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 dirty="0">
                          <a:solidFill>
                            <a:schemeClr val="bg2"/>
                          </a:solidFill>
                          <a:effectLst/>
                        </a:rPr>
                        <a:t>Dohle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 b="0" dirty="0">
                          <a:solidFill>
                            <a:schemeClr val="bg2"/>
                          </a:solidFill>
                          <a:effectLst/>
                        </a:rPr>
                        <a:t>(</a:t>
                      </a:r>
                      <a:r>
                        <a:rPr lang="de-DE" sz="800" b="0" i="1" dirty="0" err="1">
                          <a:solidFill>
                            <a:schemeClr val="bg2"/>
                          </a:solidFill>
                          <a:effectLst/>
                        </a:rPr>
                        <a:t>Corvus</a:t>
                      </a:r>
                      <a:r>
                        <a:rPr lang="de-DE" sz="800" b="0" i="1" dirty="0">
                          <a:solidFill>
                            <a:schemeClr val="bg2"/>
                          </a:solidFill>
                          <a:effectLst/>
                        </a:rPr>
                        <a:t> </a:t>
                      </a:r>
                      <a:r>
                        <a:rPr lang="de-DE" sz="800" b="0" i="1" dirty="0" err="1">
                          <a:solidFill>
                            <a:schemeClr val="bg2"/>
                          </a:solidFill>
                          <a:effectLst/>
                        </a:rPr>
                        <a:t>monedula</a:t>
                      </a:r>
                      <a:r>
                        <a:rPr lang="de-DE" sz="800" b="0" dirty="0">
                          <a:solidFill>
                            <a:schemeClr val="bg2"/>
                          </a:solidFill>
                          <a:effectLst/>
                        </a:rPr>
                        <a:t>)</a:t>
                      </a:r>
                      <a:endParaRPr lang="de-DE" sz="800" b="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solidFill>
                            <a:schemeClr val="bg2"/>
                          </a:solidFill>
                          <a:effectLst/>
                        </a:rPr>
                        <a:t>650</a:t>
                      </a:r>
                      <a:endParaRPr lang="de-DE" sz="8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 dirty="0">
                          <a:solidFill>
                            <a:schemeClr val="bg2"/>
                          </a:solidFill>
                          <a:effectLst/>
                        </a:rPr>
                        <a:t>Deutlich zunehmend </a:t>
                      </a:r>
                      <a:endParaRPr lang="de-DE" sz="8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 dirty="0">
                          <a:solidFill>
                            <a:schemeClr val="bg2"/>
                          </a:solidFill>
                          <a:effectLst/>
                        </a:rPr>
                        <a:t>*</a:t>
                      </a:r>
                      <a:endParaRPr lang="de-DE" sz="8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 dirty="0">
                          <a:solidFill>
                            <a:schemeClr val="bg2"/>
                          </a:solidFill>
                          <a:effectLst/>
                        </a:rPr>
                        <a:t>*</a:t>
                      </a:r>
                      <a:endParaRPr lang="de-DE" sz="8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4268027858"/>
                  </a:ext>
                </a:extLst>
              </a:tr>
              <a:tr h="3727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 dirty="0">
                          <a:solidFill>
                            <a:schemeClr val="bg2"/>
                          </a:solidFill>
                          <a:effectLst/>
                        </a:rPr>
                        <a:t>Turmfalke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 b="0" dirty="0">
                          <a:solidFill>
                            <a:schemeClr val="bg2"/>
                          </a:solidFill>
                          <a:effectLst/>
                        </a:rPr>
                        <a:t>(</a:t>
                      </a:r>
                      <a:r>
                        <a:rPr lang="de-DE" sz="800" b="0" i="1" dirty="0">
                          <a:solidFill>
                            <a:schemeClr val="bg2"/>
                          </a:solidFill>
                          <a:effectLst/>
                        </a:rPr>
                        <a:t>Falco </a:t>
                      </a:r>
                      <a:r>
                        <a:rPr lang="de-DE" sz="800" b="0" i="1" dirty="0" err="1">
                          <a:solidFill>
                            <a:schemeClr val="bg2"/>
                          </a:solidFill>
                          <a:effectLst/>
                        </a:rPr>
                        <a:t>tinnunculus</a:t>
                      </a:r>
                      <a:r>
                        <a:rPr lang="de-DE" sz="800" b="0" dirty="0">
                          <a:solidFill>
                            <a:schemeClr val="bg2"/>
                          </a:solidFill>
                          <a:effectLst/>
                        </a:rPr>
                        <a:t>)</a:t>
                      </a:r>
                      <a:endParaRPr lang="de-DE" sz="800" b="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 dirty="0">
                          <a:solidFill>
                            <a:schemeClr val="bg2"/>
                          </a:solidFill>
                          <a:effectLst/>
                        </a:rPr>
                        <a:t>100</a:t>
                      </a:r>
                      <a:endParaRPr lang="de-DE" sz="8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solidFill>
                            <a:schemeClr val="bg2"/>
                          </a:solidFill>
                          <a:effectLst/>
                        </a:rPr>
                        <a:t>Stark abnehmend</a:t>
                      </a:r>
                      <a:endParaRPr lang="de-DE" sz="8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solidFill>
                            <a:schemeClr val="bg2"/>
                          </a:solidFill>
                          <a:effectLst/>
                        </a:rPr>
                        <a:t>2</a:t>
                      </a:r>
                      <a:endParaRPr lang="de-DE" sz="8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solidFill>
                            <a:schemeClr val="bg2"/>
                          </a:solidFill>
                          <a:effectLst/>
                        </a:rPr>
                        <a:t>*</a:t>
                      </a:r>
                      <a:endParaRPr lang="de-DE" sz="8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3447426473"/>
                  </a:ext>
                </a:extLst>
              </a:tr>
              <a:tr h="3727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 dirty="0">
                          <a:solidFill>
                            <a:schemeClr val="bg2"/>
                          </a:solidFill>
                          <a:effectLst/>
                        </a:rPr>
                        <a:t>Mehlschwalbe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 b="0" dirty="0" smtClean="0">
                          <a:solidFill>
                            <a:schemeClr val="bg2"/>
                          </a:solidFill>
                          <a:effectLst/>
                        </a:rPr>
                        <a:t>(</a:t>
                      </a:r>
                      <a:r>
                        <a:rPr lang="de-DE" sz="800" b="0" i="1" dirty="0" err="1" smtClean="0">
                          <a:solidFill>
                            <a:schemeClr val="bg2"/>
                          </a:solidFill>
                          <a:effectLst/>
                        </a:rPr>
                        <a:t>Delichon</a:t>
                      </a:r>
                      <a:r>
                        <a:rPr lang="de-DE" sz="800" b="0" i="1" dirty="0" smtClean="0">
                          <a:solidFill>
                            <a:schemeClr val="bg2"/>
                          </a:solidFill>
                          <a:effectLst/>
                        </a:rPr>
                        <a:t> </a:t>
                      </a:r>
                      <a:r>
                        <a:rPr lang="de-DE" sz="800" b="0" i="1" dirty="0" err="1">
                          <a:solidFill>
                            <a:schemeClr val="bg2"/>
                          </a:solidFill>
                          <a:effectLst/>
                        </a:rPr>
                        <a:t>urbicum</a:t>
                      </a:r>
                      <a:r>
                        <a:rPr lang="de-DE" sz="800" b="0" dirty="0">
                          <a:solidFill>
                            <a:schemeClr val="bg2"/>
                          </a:solidFill>
                          <a:effectLst/>
                        </a:rPr>
                        <a:t>)</a:t>
                      </a:r>
                      <a:endParaRPr lang="de-DE" sz="800" b="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solidFill>
                            <a:schemeClr val="bg2"/>
                          </a:solidFill>
                          <a:effectLst/>
                        </a:rPr>
                        <a:t>2800</a:t>
                      </a:r>
                      <a:endParaRPr lang="de-DE" sz="8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solidFill>
                            <a:schemeClr val="bg2"/>
                          </a:solidFill>
                          <a:effectLst/>
                        </a:rPr>
                        <a:t>gleichbleibend</a:t>
                      </a:r>
                      <a:endParaRPr lang="de-DE" sz="8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solidFill>
                            <a:schemeClr val="bg2"/>
                          </a:solidFill>
                          <a:effectLst/>
                        </a:rPr>
                        <a:t>*</a:t>
                      </a:r>
                      <a:endParaRPr lang="de-DE" sz="8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solidFill>
                            <a:schemeClr val="bg2"/>
                          </a:solidFill>
                          <a:effectLst/>
                        </a:rPr>
                        <a:t>3</a:t>
                      </a:r>
                      <a:endParaRPr lang="de-DE" sz="8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260480980"/>
                  </a:ext>
                </a:extLst>
              </a:tr>
              <a:tr h="3727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 dirty="0">
                          <a:solidFill>
                            <a:schemeClr val="bg2"/>
                          </a:solidFill>
                          <a:effectLst/>
                        </a:rPr>
                        <a:t>Rauchschwalbe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 b="0" dirty="0">
                          <a:solidFill>
                            <a:schemeClr val="bg2"/>
                          </a:solidFill>
                          <a:effectLst/>
                        </a:rPr>
                        <a:t>(</a:t>
                      </a:r>
                      <a:r>
                        <a:rPr lang="de-DE" sz="800" b="0" i="1" dirty="0" err="1">
                          <a:solidFill>
                            <a:schemeClr val="bg2"/>
                          </a:solidFill>
                          <a:effectLst/>
                        </a:rPr>
                        <a:t>Hirundo</a:t>
                      </a:r>
                      <a:r>
                        <a:rPr lang="de-DE" sz="800" b="0" i="1" dirty="0">
                          <a:solidFill>
                            <a:schemeClr val="bg2"/>
                          </a:solidFill>
                          <a:effectLst/>
                        </a:rPr>
                        <a:t> </a:t>
                      </a:r>
                      <a:r>
                        <a:rPr lang="de-DE" sz="800" b="0" i="1" dirty="0" err="1">
                          <a:solidFill>
                            <a:schemeClr val="bg2"/>
                          </a:solidFill>
                          <a:effectLst/>
                        </a:rPr>
                        <a:t>rustica</a:t>
                      </a:r>
                      <a:r>
                        <a:rPr lang="de-DE" sz="800" b="0" dirty="0">
                          <a:solidFill>
                            <a:schemeClr val="bg2"/>
                          </a:solidFill>
                          <a:effectLst/>
                        </a:rPr>
                        <a:t>)</a:t>
                      </a:r>
                      <a:endParaRPr lang="de-DE" sz="800" b="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solidFill>
                            <a:schemeClr val="bg2"/>
                          </a:solidFill>
                          <a:effectLst/>
                        </a:rPr>
                        <a:t>2300</a:t>
                      </a:r>
                      <a:endParaRPr lang="de-DE" sz="8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solidFill>
                            <a:schemeClr val="bg2"/>
                          </a:solidFill>
                          <a:effectLst/>
                        </a:rPr>
                        <a:t>gleichbleibend</a:t>
                      </a:r>
                      <a:endParaRPr lang="de-DE" sz="8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solidFill>
                            <a:schemeClr val="bg2"/>
                          </a:solidFill>
                          <a:effectLst/>
                        </a:rPr>
                        <a:t>*</a:t>
                      </a:r>
                      <a:endParaRPr lang="de-DE" sz="8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solidFill>
                            <a:schemeClr val="bg2"/>
                          </a:solidFill>
                          <a:effectLst/>
                        </a:rPr>
                        <a:t>3</a:t>
                      </a:r>
                      <a:endParaRPr lang="de-DE" sz="8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766445222"/>
                  </a:ext>
                </a:extLst>
              </a:tr>
              <a:tr h="3727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 dirty="0">
                          <a:solidFill>
                            <a:schemeClr val="bg2"/>
                          </a:solidFill>
                          <a:effectLst/>
                        </a:rPr>
                        <a:t>Hausrotschwanz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 b="0" dirty="0">
                          <a:solidFill>
                            <a:schemeClr val="bg2"/>
                          </a:solidFill>
                          <a:effectLst/>
                        </a:rPr>
                        <a:t>(</a:t>
                      </a:r>
                      <a:r>
                        <a:rPr lang="de-DE" sz="800" b="0" i="1" dirty="0" err="1">
                          <a:solidFill>
                            <a:schemeClr val="bg2"/>
                          </a:solidFill>
                          <a:effectLst/>
                        </a:rPr>
                        <a:t>Phoenicurus</a:t>
                      </a:r>
                      <a:r>
                        <a:rPr lang="de-DE" sz="800" b="0" i="1" dirty="0">
                          <a:solidFill>
                            <a:schemeClr val="bg2"/>
                          </a:solidFill>
                          <a:effectLst/>
                        </a:rPr>
                        <a:t> </a:t>
                      </a:r>
                      <a:r>
                        <a:rPr lang="de-DE" sz="800" b="0" i="1" dirty="0" err="1">
                          <a:solidFill>
                            <a:schemeClr val="bg2"/>
                          </a:solidFill>
                          <a:effectLst/>
                        </a:rPr>
                        <a:t>ochrurus</a:t>
                      </a:r>
                      <a:r>
                        <a:rPr lang="de-DE" sz="800" b="0" dirty="0">
                          <a:solidFill>
                            <a:schemeClr val="bg2"/>
                          </a:solidFill>
                          <a:effectLst/>
                        </a:rPr>
                        <a:t>)</a:t>
                      </a:r>
                      <a:endParaRPr lang="de-DE" sz="800" b="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solidFill>
                            <a:schemeClr val="bg2"/>
                          </a:solidFill>
                          <a:effectLst/>
                        </a:rPr>
                        <a:t>2200</a:t>
                      </a:r>
                      <a:endParaRPr lang="de-DE" sz="8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solidFill>
                            <a:schemeClr val="bg2"/>
                          </a:solidFill>
                          <a:effectLst/>
                        </a:rPr>
                        <a:t>gleichbleibend</a:t>
                      </a:r>
                      <a:endParaRPr lang="de-DE" sz="8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solidFill>
                            <a:schemeClr val="bg2"/>
                          </a:solidFill>
                          <a:effectLst/>
                        </a:rPr>
                        <a:t>*</a:t>
                      </a:r>
                      <a:endParaRPr lang="de-DE" sz="8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solidFill>
                            <a:schemeClr val="bg2"/>
                          </a:solidFill>
                          <a:effectLst/>
                        </a:rPr>
                        <a:t>*</a:t>
                      </a:r>
                      <a:endParaRPr lang="de-DE" sz="8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153231386"/>
                  </a:ext>
                </a:extLst>
              </a:tr>
              <a:tr h="3727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 dirty="0">
                          <a:solidFill>
                            <a:schemeClr val="bg2"/>
                          </a:solidFill>
                          <a:effectLst/>
                        </a:rPr>
                        <a:t>Star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 b="0" dirty="0">
                          <a:solidFill>
                            <a:schemeClr val="bg2"/>
                          </a:solidFill>
                          <a:effectLst/>
                        </a:rPr>
                        <a:t>(</a:t>
                      </a:r>
                      <a:r>
                        <a:rPr lang="de-DE" sz="800" b="0" i="1" dirty="0" err="1">
                          <a:solidFill>
                            <a:schemeClr val="bg2"/>
                          </a:solidFill>
                          <a:effectLst/>
                        </a:rPr>
                        <a:t>Sturnus</a:t>
                      </a:r>
                      <a:r>
                        <a:rPr lang="de-DE" sz="800" b="0" i="1" dirty="0">
                          <a:solidFill>
                            <a:schemeClr val="bg2"/>
                          </a:solidFill>
                          <a:effectLst/>
                        </a:rPr>
                        <a:t> </a:t>
                      </a:r>
                      <a:r>
                        <a:rPr lang="de-DE" sz="800" b="0" i="1" dirty="0" err="1">
                          <a:solidFill>
                            <a:schemeClr val="bg2"/>
                          </a:solidFill>
                          <a:effectLst/>
                        </a:rPr>
                        <a:t>vulgaris</a:t>
                      </a:r>
                      <a:r>
                        <a:rPr lang="de-DE" sz="800" b="0" dirty="0">
                          <a:solidFill>
                            <a:schemeClr val="bg2"/>
                          </a:solidFill>
                          <a:effectLst/>
                        </a:rPr>
                        <a:t>)</a:t>
                      </a:r>
                      <a:endParaRPr lang="de-DE" sz="800" b="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solidFill>
                            <a:schemeClr val="bg2"/>
                          </a:solidFill>
                          <a:effectLst/>
                        </a:rPr>
                        <a:t>7800</a:t>
                      </a:r>
                      <a:endParaRPr lang="de-DE" sz="8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 dirty="0">
                          <a:solidFill>
                            <a:schemeClr val="bg2"/>
                          </a:solidFill>
                          <a:effectLst/>
                        </a:rPr>
                        <a:t>Stark abnehmend</a:t>
                      </a:r>
                      <a:endParaRPr lang="de-DE" sz="8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>
                          <a:solidFill>
                            <a:schemeClr val="bg2"/>
                          </a:solidFill>
                          <a:effectLst/>
                        </a:rPr>
                        <a:t>3</a:t>
                      </a:r>
                      <a:endParaRPr lang="de-DE" sz="8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800" dirty="0">
                          <a:solidFill>
                            <a:schemeClr val="bg2"/>
                          </a:solidFill>
                          <a:effectLst/>
                        </a:rPr>
                        <a:t> </a:t>
                      </a:r>
                      <a:r>
                        <a:rPr lang="de-DE" sz="800" dirty="0" smtClean="0">
                          <a:solidFill>
                            <a:schemeClr val="bg2"/>
                          </a:solidFill>
                          <a:effectLst/>
                        </a:rPr>
                        <a:t>3</a:t>
                      </a:r>
                      <a:endParaRPr lang="de-DE" sz="8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591368137"/>
                  </a:ext>
                </a:extLst>
              </a:tr>
            </a:tbl>
          </a:graphicData>
        </a:graphic>
      </p:graphicFrame>
      <p:sp>
        <p:nvSpPr>
          <p:cNvPr id="4" name="Ellipse 3"/>
          <p:cNvSpPr/>
          <p:nvPr/>
        </p:nvSpPr>
        <p:spPr>
          <a:xfrm>
            <a:off x="3419872" y="1635646"/>
            <a:ext cx="2694890" cy="364398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5" name="Ellipse 4"/>
          <p:cNvSpPr/>
          <p:nvPr/>
        </p:nvSpPr>
        <p:spPr>
          <a:xfrm>
            <a:off x="3419872" y="2783416"/>
            <a:ext cx="2694890" cy="364398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6" name="Ellipse 5"/>
          <p:cNvSpPr/>
          <p:nvPr/>
        </p:nvSpPr>
        <p:spPr>
          <a:xfrm>
            <a:off x="3419872" y="4223576"/>
            <a:ext cx="2694890" cy="364398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2595245" y="195642"/>
            <a:ext cx="6298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chemeClr val="bg2"/>
                </a:solidFill>
                <a:latin typeface="Raleway" charset="0"/>
              </a:rPr>
              <a:t>Rückgang Vogelarten- Beispiel Gebäudebrüter</a:t>
            </a:r>
          </a:p>
          <a:p>
            <a:pPr>
              <a:buFont typeface="Arial" pitchFamily="34" charset="0"/>
              <a:buChar char="•"/>
            </a:pPr>
            <a:r>
              <a:rPr lang="de-DE" sz="1600" b="1" dirty="0" smtClean="0">
                <a:solidFill>
                  <a:schemeClr val="bg2"/>
                </a:solidFill>
                <a:latin typeface="Raleway" charset="0"/>
              </a:rPr>
              <a:t> in letzten 15 Jahren Rückgang Haussperling um 45%</a:t>
            </a:r>
          </a:p>
          <a:p>
            <a:pPr>
              <a:buFont typeface="Arial" pitchFamily="34" charset="0"/>
              <a:buChar char="•"/>
            </a:pPr>
            <a:r>
              <a:rPr lang="de-DE" sz="1600" b="1" dirty="0" smtClean="0">
                <a:solidFill>
                  <a:schemeClr val="bg2"/>
                </a:solidFill>
                <a:latin typeface="Raleway" charset="0"/>
              </a:rPr>
              <a:t> in letzten 15 Jahren Rückgang Star um 40%</a:t>
            </a:r>
            <a:endParaRPr lang="de-DE" sz="1600" b="1" dirty="0">
              <a:solidFill>
                <a:schemeClr val="bg2"/>
              </a:solidFill>
              <a:latin typeface="Raleway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9434" y="107208"/>
            <a:ext cx="2217510" cy="2325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63826" y="413033"/>
            <a:ext cx="2921956" cy="1568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11825" y="521696"/>
            <a:ext cx="3213182" cy="1795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5659" y="2564445"/>
            <a:ext cx="2495493" cy="2344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02095" y="2530068"/>
            <a:ext cx="2829183" cy="2383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974537" y="2637860"/>
            <a:ext cx="3044081" cy="2100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feld 7"/>
          <p:cNvSpPr txBox="1"/>
          <p:nvPr/>
        </p:nvSpPr>
        <p:spPr>
          <a:xfrm>
            <a:off x="1533167" y="220006"/>
            <a:ext cx="900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 smtClean="0">
                <a:solidFill>
                  <a:schemeClr val="bg1"/>
                </a:solidFill>
                <a:latin typeface="Raleway" charset="0"/>
              </a:rPr>
              <a:t>Blau-</a:t>
            </a:r>
          </a:p>
          <a:p>
            <a:r>
              <a:rPr lang="de-DE" sz="1800" b="1" dirty="0" err="1" smtClean="0">
                <a:solidFill>
                  <a:schemeClr val="bg1"/>
                </a:solidFill>
                <a:latin typeface="Raleway" charset="0"/>
              </a:rPr>
              <a:t>meise</a:t>
            </a:r>
            <a:endParaRPr lang="de-DE" sz="1800" b="1" dirty="0">
              <a:solidFill>
                <a:schemeClr val="bg1"/>
              </a:solidFill>
              <a:latin typeface="Raleway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902475" y="1499936"/>
            <a:ext cx="1463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 smtClean="0">
                <a:solidFill>
                  <a:schemeClr val="bg1"/>
                </a:solidFill>
                <a:latin typeface="Raleway" charset="0"/>
              </a:rPr>
              <a:t>Kohlmeise</a:t>
            </a:r>
            <a:endParaRPr lang="de-DE" sz="1800" b="1" dirty="0">
              <a:solidFill>
                <a:schemeClr val="bg1"/>
              </a:solidFill>
              <a:latin typeface="Raleway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7438954" y="716165"/>
            <a:ext cx="1705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 smtClean="0">
                <a:solidFill>
                  <a:schemeClr val="bg2"/>
                </a:solidFill>
                <a:latin typeface="Raleway" charset="0"/>
              </a:rPr>
              <a:t>Haussperling           </a:t>
            </a:r>
          </a:p>
          <a:p>
            <a:r>
              <a:rPr lang="de-DE" sz="1800" b="1" dirty="0" smtClean="0">
                <a:solidFill>
                  <a:schemeClr val="bg2"/>
                </a:solidFill>
                <a:latin typeface="Raleway" charset="0"/>
              </a:rPr>
              <a:t>           (Spatz)</a:t>
            </a:r>
            <a:endParaRPr lang="de-DE" sz="1800" b="1" dirty="0">
              <a:solidFill>
                <a:schemeClr val="bg2"/>
              </a:solidFill>
              <a:latin typeface="Raleway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54908" y="2840599"/>
            <a:ext cx="90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 smtClean="0">
                <a:solidFill>
                  <a:schemeClr val="bg1"/>
                </a:solidFill>
                <a:latin typeface="Raleway" charset="0"/>
              </a:rPr>
              <a:t>Star</a:t>
            </a:r>
            <a:endParaRPr lang="de-DE" sz="1800" b="1" dirty="0">
              <a:solidFill>
                <a:schemeClr val="bg1"/>
              </a:solidFill>
              <a:latin typeface="Raleway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4662523" y="2606843"/>
            <a:ext cx="1257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 smtClean="0">
                <a:solidFill>
                  <a:schemeClr val="bg1"/>
                </a:solidFill>
                <a:latin typeface="Raleway" charset="0"/>
              </a:rPr>
              <a:t>Rot-</a:t>
            </a:r>
            <a:r>
              <a:rPr lang="de-DE" sz="1800" b="1" dirty="0" err="1" smtClean="0">
                <a:solidFill>
                  <a:schemeClr val="bg1"/>
                </a:solidFill>
                <a:latin typeface="Raleway" charset="0"/>
              </a:rPr>
              <a:t>kehlchen</a:t>
            </a:r>
            <a:endParaRPr lang="de-DE" sz="1800" b="1" dirty="0">
              <a:solidFill>
                <a:schemeClr val="bg1"/>
              </a:solidFill>
              <a:latin typeface="Raleway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7522602" y="2936852"/>
            <a:ext cx="90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 smtClean="0">
                <a:solidFill>
                  <a:schemeClr val="bg1"/>
                </a:solidFill>
                <a:latin typeface="Raleway" charset="0"/>
              </a:rPr>
              <a:t>Amsel</a:t>
            </a:r>
            <a:endParaRPr lang="de-DE" sz="1800" b="1" dirty="0">
              <a:solidFill>
                <a:schemeClr val="bg1"/>
              </a:solidFill>
              <a:latin typeface="Raleway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Halbhöhlenbrüter</a:t>
            </a:r>
            <a:endParaRPr lang="de-DE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27156" y="282362"/>
            <a:ext cx="4476750" cy="4632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7005" y="204334"/>
            <a:ext cx="1736050" cy="1912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1806" y="2205034"/>
            <a:ext cx="1462629" cy="1232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feld 6"/>
          <p:cNvSpPr txBox="1"/>
          <p:nvPr/>
        </p:nvSpPr>
        <p:spPr>
          <a:xfrm>
            <a:off x="659974" y="3450032"/>
            <a:ext cx="1460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chemeClr val="bg2"/>
                </a:solidFill>
                <a:latin typeface="Raleway" charset="0"/>
              </a:rPr>
              <a:t>Rotkehlchen</a:t>
            </a:r>
            <a:endParaRPr lang="de-DE" sz="1600" b="1" dirty="0">
              <a:solidFill>
                <a:schemeClr val="bg2"/>
              </a:solidFill>
              <a:latin typeface="Raleway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Nistkasten</a:t>
            </a:r>
            <a:endParaRPr lang="de-DE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9664" y="1793042"/>
            <a:ext cx="3073658" cy="3112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56456" y="423726"/>
            <a:ext cx="2964257" cy="3446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5782" y="887895"/>
            <a:ext cx="4442939" cy="3035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900" y="249991"/>
            <a:ext cx="3367992" cy="1223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774" y="1875495"/>
            <a:ext cx="3344791" cy="1215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4192" y="3514938"/>
            <a:ext cx="3345482" cy="1214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feld 4"/>
          <p:cNvSpPr txBox="1"/>
          <p:nvPr/>
        </p:nvSpPr>
        <p:spPr>
          <a:xfrm>
            <a:off x="3490024" y="671073"/>
            <a:ext cx="1460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chemeClr val="bg2"/>
                </a:solidFill>
                <a:latin typeface="Raleway" charset="0"/>
              </a:rPr>
              <a:t>45 mm</a:t>
            </a:r>
            <a:endParaRPr lang="de-DE" sz="1600" b="1" dirty="0">
              <a:solidFill>
                <a:schemeClr val="bg2"/>
              </a:solidFill>
              <a:latin typeface="Raleway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3489191" y="2412178"/>
            <a:ext cx="1460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chemeClr val="bg2"/>
                </a:solidFill>
                <a:latin typeface="Raleway" charset="0"/>
              </a:rPr>
              <a:t>32 mm</a:t>
            </a:r>
            <a:endParaRPr lang="de-DE" sz="1600" b="1" dirty="0">
              <a:solidFill>
                <a:schemeClr val="bg2"/>
              </a:solidFill>
              <a:latin typeface="Raleway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3494293" y="3995777"/>
            <a:ext cx="1460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chemeClr val="bg2"/>
                </a:solidFill>
                <a:latin typeface="Raleway" charset="0"/>
              </a:rPr>
              <a:t>27 mm</a:t>
            </a:r>
            <a:endParaRPr lang="de-DE" sz="1600" b="1" dirty="0">
              <a:solidFill>
                <a:schemeClr val="bg2"/>
              </a:solidFill>
              <a:latin typeface="Raleway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87550" y="3562713"/>
            <a:ext cx="1087020" cy="1139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376908" y="3816882"/>
            <a:ext cx="1590593" cy="853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feld 10"/>
          <p:cNvSpPr txBox="1"/>
          <p:nvPr/>
        </p:nvSpPr>
        <p:spPr>
          <a:xfrm>
            <a:off x="5029375" y="4710656"/>
            <a:ext cx="1285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chemeClr val="bg2"/>
                </a:solidFill>
                <a:latin typeface="Raleway" charset="0"/>
              </a:rPr>
              <a:t>Blaumeise</a:t>
            </a:r>
            <a:endParaRPr lang="de-DE" sz="1600" b="1" dirty="0">
              <a:solidFill>
                <a:schemeClr val="bg2"/>
              </a:solidFill>
              <a:latin typeface="Raleway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6549937" y="4711802"/>
            <a:ext cx="1285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chemeClr val="bg2"/>
                </a:solidFill>
                <a:latin typeface="Raleway" charset="0"/>
              </a:rPr>
              <a:t>Kohlmeise</a:t>
            </a:r>
            <a:endParaRPr lang="de-DE" sz="1600" b="1" dirty="0">
              <a:solidFill>
                <a:schemeClr val="bg2"/>
              </a:solidFill>
              <a:latin typeface="Raleway" charset="0"/>
            </a:endParaRP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152191" y="2019607"/>
            <a:ext cx="1575097" cy="880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feld 13"/>
          <p:cNvSpPr txBox="1"/>
          <p:nvPr/>
        </p:nvSpPr>
        <p:spPr>
          <a:xfrm>
            <a:off x="6878211" y="2168850"/>
            <a:ext cx="1503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chemeClr val="bg2"/>
                </a:solidFill>
                <a:latin typeface="Raleway" charset="0"/>
              </a:rPr>
              <a:t>Haussperling (Spatz)</a:t>
            </a:r>
            <a:endParaRPr lang="de-DE" sz="1600" b="1" dirty="0">
              <a:solidFill>
                <a:schemeClr val="bg2"/>
              </a:solidFill>
              <a:latin typeface="Raleway" charset="0"/>
            </a:endParaRPr>
          </a:p>
        </p:txBody>
      </p:sp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101254" y="275023"/>
            <a:ext cx="1223287" cy="1149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feld 15"/>
          <p:cNvSpPr txBox="1"/>
          <p:nvPr/>
        </p:nvSpPr>
        <p:spPr>
          <a:xfrm>
            <a:off x="6513910" y="701572"/>
            <a:ext cx="1285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chemeClr val="bg2"/>
                </a:solidFill>
                <a:latin typeface="Raleway" charset="0"/>
              </a:rPr>
              <a:t>Star</a:t>
            </a:r>
            <a:endParaRPr lang="de-DE" sz="1600" b="1" dirty="0">
              <a:solidFill>
                <a:schemeClr val="bg2"/>
              </a:solidFill>
              <a:latin typeface="Raleway" charset="0"/>
            </a:endParaRPr>
          </a:p>
        </p:txBody>
      </p:sp>
      <p:cxnSp>
        <p:nvCxnSpPr>
          <p:cNvPr id="18" name="Gerade Verbindung 17"/>
          <p:cNvCxnSpPr/>
          <p:nvPr/>
        </p:nvCxnSpPr>
        <p:spPr>
          <a:xfrm>
            <a:off x="163468" y="1680657"/>
            <a:ext cx="873533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>
          <a:xfrm>
            <a:off x="152407" y="3345137"/>
            <a:ext cx="873533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040" y="561921"/>
            <a:ext cx="5552370" cy="3913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70868" y="183062"/>
            <a:ext cx="1445726" cy="1278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65211" y="1512081"/>
            <a:ext cx="1634593" cy="1961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34685" y="3563315"/>
            <a:ext cx="1691353" cy="1484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feld 8"/>
          <p:cNvSpPr txBox="1"/>
          <p:nvPr/>
        </p:nvSpPr>
        <p:spPr>
          <a:xfrm>
            <a:off x="593297" y="154976"/>
            <a:ext cx="2384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2"/>
                </a:solidFill>
                <a:latin typeface="Raleway" charset="0"/>
              </a:rPr>
              <a:t>Räuberschutz</a:t>
            </a:r>
            <a:endParaRPr lang="de-DE" sz="2400" b="1" dirty="0">
              <a:solidFill>
                <a:schemeClr val="bg2"/>
              </a:solidFill>
              <a:latin typeface="Raleway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040" y="561921"/>
            <a:ext cx="5552370" cy="3913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70868" y="183062"/>
            <a:ext cx="1445726" cy="1278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65211" y="1512081"/>
            <a:ext cx="1634593" cy="1961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34685" y="3563315"/>
            <a:ext cx="1691353" cy="1484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feld 5"/>
          <p:cNvSpPr txBox="1"/>
          <p:nvPr/>
        </p:nvSpPr>
        <p:spPr>
          <a:xfrm>
            <a:off x="7642861" y="594297"/>
            <a:ext cx="985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chemeClr val="bg2"/>
                </a:solidFill>
                <a:latin typeface="Raleway" charset="0"/>
              </a:rPr>
              <a:t>Marder</a:t>
            </a:r>
            <a:endParaRPr lang="de-DE" sz="1600" b="1" dirty="0">
              <a:solidFill>
                <a:schemeClr val="bg2"/>
              </a:solidFill>
              <a:latin typeface="Raleway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836128" y="2238343"/>
            <a:ext cx="985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chemeClr val="bg2"/>
                </a:solidFill>
                <a:latin typeface="Raleway" charset="0"/>
              </a:rPr>
              <a:t>Katze</a:t>
            </a:r>
            <a:endParaRPr lang="de-DE" sz="1600" b="1" dirty="0">
              <a:solidFill>
                <a:schemeClr val="bg2"/>
              </a:solidFill>
              <a:latin typeface="Raleway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7876996" y="4000734"/>
            <a:ext cx="11903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chemeClr val="bg2"/>
                </a:solidFill>
                <a:latin typeface="Raleway" charset="0"/>
              </a:rPr>
              <a:t>Waschbär</a:t>
            </a:r>
            <a:endParaRPr lang="de-DE" sz="1600" b="1" dirty="0">
              <a:solidFill>
                <a:schemeClr val="bg2"/>
              </a:solidFill>
              <a:latin typeface="Raleway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593297" y="154976"/>
            <a:ext cx="2384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2"/>
                </a:solidFill>
                <a:latin typeface="Raleway" charset="0"/>
              </a:rPr>
              <a:t>Räuberschutz</a:t>
            </a:r>
            <a:endParaRPr lang="de-DE" sz="2400" b="1" dirty="0">
              <a:solidFill>
                <a:schemeClr val="bg2"/>
              </a:solidFill>
              <a:latin typeface="Raleway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699848" y="2528648"/>
            <a:ext cx="362695" cy="122601"/>
          </a:xfrm>
          <a:prstGeom prst="rect">
            <a:avLst/>
          </a:pr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Diagonaler Streifen 11"/>
          <p:cNvSpPr/>
          <p:nvPr/>
        </p:nvSpPr>
        <p:spPr>
          <a:xfrm>
            <a:off x="4577108" y="2625707"/>
            <a:ext cx="393346" cy="296286"/>
          </a:xfrm>
          <a:prstGeom prst="diagStripe">
            <a:avLst>
              <a:gd name="adj" fmla="val 55354"/>
            </a:avLst>
          </a:pr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 rot="21429883">
            <a:off x="1368168" y="3104865"/>
            <a:ext cx="630015" cy="336302"/>
          </a:xfrm>
          <a:prstGeom prst="rect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" name="Gerade Verbindung mit Pfeil 19"/>
          <p:cNvCxnSpPr/>
          <p:nvPr/>
        </p:nvCxnSpPr>
        <p:spPr>
          <a:xfrm rot="16200000" flipH="1">
            <a:off x="1195361" y="2523539"/>
            <a:ext cx="439321" cy="40867"/>
          </a:xfrm>
          <a:prstGeom prst="straightConnector1">
            <a:avLst/>
          </a:prstGeom>
          <a:ln w="28575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 rot="10800000" flipV="1">
            <a:off x="515946" y="2324312"/>
            <a:ext cx="878642" cy="40868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7333" y="158005"/>
            <a:ext cx="6712944" cy="4786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9434" y="107208"/>
            <a:ext cx="2217510" cy="2325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63826" y="413033"/>
            <a:ext cx="2921956" cy="1568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11825" y="521696"/>
            <a:ext cx="3213182" cy="1795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5659" y="2564445"/>
            <a:ext cx="2495493" cy="2344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02095" y="2530068"/>
            <a:ext cx="2829183" cy="2383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974537" y="2637860"/>
            <a:ext cx="3044081" cy="2100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96" y="627107"/>
            <a:ext cx="8865827" cy="3904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9450" y="2521808"/>
            <a:ext cx="7688400" cy="535200"/>
          </a:xfrm>
        </p:spPr>
        <p:txBody>
          <a:bodyPr>
            <a:normAutofit fontScale="90000"/>
          </a:bodyPr>
          <a:lstStyle/>
          <a:p>
            <a:pPr algn="ctr"/>
            <a:r>
              <a:rPr lang="de-DE" dirty="0" err="1" smtClean="0"/>
              <a:t>Lasercutting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469" y="431984"/>
            <a:ext cx="8807507" cy="2560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6747" y="2834375"/>
            <a:ext cx="3778265" cy="1818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84025" y="2856855"/>
            <a:ext cx="2344308" cy="1770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1546" y="115275"/>
            <a:ext cx="8742112" cy="3506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60673" y="3561802"/>
            <a:ext cx="2838263" cy="1491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26336" y="107276"/>
            <a:ext cx="5879742" cy="491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9450" y="2521808"/>
            <a:ext cx="7688400" cy="535200"/>
          </a:xfrm>
        </p:spPr>
        <p:txBody>
          <a:bodyPr>
            <a:normAutofit fontScale="90000"/>
          </a:bodyPr>
          <a:lstStyle/>
          <a:p>
            <a:pPr algn="ctr"/>
            <a:r>
              <a:rPr lang="de-DE" dirty="0" smtClean="0"/>
              <a:t>CNC-Fräsen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(</a:t>
            </a:r>
            <a:r>
              <a:rPr lang="de-DE" dirty="0" err="1" smtClean="0"/>
              <a:t>Computerized</a:t>
            </a:r>
            <a:r>
              <a:rPr lang="de-DE" dirty="0" smtClean="0"/>
              <a:t> </a:t>
            </a:r>
            <a:r>
              <a:rPr lang="de-DE" dirty="0" err="1" smtClean="0"/>
              <a:t>Numerical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r>
              <a:rPr lang="de-DE" dirty="0" smtClean="0"/>
              <a:t>)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Oskar\Desktop\Projekte\DSEE - Transform D\Bauworkshop Nistkasten\Präsentation\CNC Fotos + Videos\photo_1_2024-09-20_19-42-5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2294" y="-1083680"/>
            <a:ext cx="8773577" cy="658018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Oskar\Desktop\Projekte\DSEE - Transform D\Bauworkshop Nistkasten\Präsentation\CNC Fotos + Videos\photo_4_2024-09-20_19-42-5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8695" y="272715"/>
            <a:ext cx="6102745" cy="457705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Oskar\Desktop\Projekte\DSEE - Transform D\Bauworkshop Nistkasten\Präsentation\CNC Fotos + Videos\photo_2_2024-09-20_19-42-5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24597" y="60960"/>
            <a:ext cx="6608763" cy="49565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Oskar\Desktop\Projekte\DSEE - Transform D\Bauworkshop Nistkasten\Präsentation\CNC Fotos + Videos\photo_3_2024-09-20_19-42-5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76923"/>
            <a:ext cx="10017336" cy="75130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9434" y="107208"/>
            <a:ext cx="2217510" cy="2325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63826" y="413033"/>
            <a:ext cx="2921956" cy="1568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11825" y="521696"/>
            <a:ext cx="3213182" cy="1795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5659" y="2564445"/>
            <a:ext cx="2495493" cy="2344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02095" y="2530068"/>
            <a:ext cx="2829183" cy="2383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974537" y="2637860"/>
            <a:ext cx="3044081" cy="2100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feld 7"/>
          <p:cNvSpPr txBox="1"/>
          <p:nvPr/>
        </p:nvSpPr>
        <p:spPr>
          <a:xfrm>
            <a:off x="1533167" y="220006"/>
            <a:ext cx="900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 smtClean="0">
                <a:solidFill>
                  <a:schemeClr val="bg1"/>
                </a:solidFill>
                <a:latin typeface="Raleway" charset="0"/>
              </a:rPr>
              <a:t>Blau-</a:t>
            </a:r>
          </a:p>
          <a:p>
            <a:r>
              <a:rPr lang="de-DE" sz="1800" b="1" dirty="0" err="1" smtClean="0">
                <a:solidFill>
                  <a:schemeClr val="bg1"/>
                </a:solidFill>
                <a:latin typeface="Raleway" charset="0"/>
              </a:rPr>
              <a:t>meise</a:t>
            </a:r>
            <a:endParaRPr lang="de-DE" sz="1800" b="1" dirty="0">
              <a:solidFill>
                <a:schemeClr val="bg1"/>
              </a:solidFill>
              <a:latin typeface="Raleway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902475" y="1499936"/>
            <a:ext cx="1463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 smtClean="0">
                <a:solidFill>
                  <a:schemeClr val="bg1"/>
                </a:solidFill>
                <a:latin typeface="Raleway" charset="0"/>
              </a:rPr>
              <a:t>Kohlmeise</a:t>
            </a:r>
            <a:endParaRPr lang="de-DE" sz="1800" b="1" dirty="0">
              <a:solidFill>
                <a:schemeClr val="bg1"/>
              </a:solidFill>
              <a:latin typeface="Raleway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7438954" y="716165"/>
            <a:ext cx="1705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 smtClean="0">
                <a:solidFill>
                  <a:schemeClr val="bg2"/>
                </a:solidFill>
                <a:latin typeface="Raleway" charset="0"/>
              </a:rPr>
              <a:t>Haussperling           </a:t>
            </a:r>
          </a:p>
          <a:p>
            <a:r>
              <a:rPr lang="de-DE" sz="1800" b="1" dirty="0" smtClean="0">
                <a:solidFill>
                  <a:schemeClr val="bg2"/>
                </a:solidFill>
                <a:latin typeface="Raleway" charset="0"/>
              </a:rPr>
              <a:t>           (Spatz)</a:t>
            </a:r>
            <a:endParaRPr lang="de-DE" sz="1800" b="1" dirty="0">
              <a:solidFill>
                <a:schemeClr val="bg2"/>
              </a:solidFill>
              <a:latin typeface="Raleway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54908" y="2840599"/>
            <a:ext cx="90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 smtClean="0">
                <a:solidFill>
                  <a:schemeClr val="bg1"/>
                </a:solidFill>
                <a:latin typeface="Raleway" charset="0"/>
              </a:rPr>
              <a:t>Star</a:t>
            </a:r>
            <a:endParaRPr lang="de-DE" sz="1800" b="1" dirty="0">
              <a:solidFill>
                <a:schemeClr val="bg1"/>
              </a:solidFill>
              <a:latin typeface="Raleway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4662523" y="2606843"/>
            <a:ext cx="1257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 smtClean="0">
                <a:solidFill>
                  <a:schemeClr val="bg1"/>
                </a:solidFill>
                <a:latin typeface="Raleway" charset="0"/>
              </a:rPr>
              <a:t>Rot-</a:t>
            </a:r>
            <a:r>
              <a:rPr lang="de-DE" sz="1800" b="1" dirty="0" err="1" smtClean="0">
                <a:solidFill>
                  <a:schemeClr val="bg1"/>
                </a:solidFill>
                <a:latin typeface="Raleway" charset="0"/>
              </a:rPr>
              <a:t>kehlchen</a:t>
            </a:r>
            <a:endParaRPr lang="de-DE" sz="1800" b="1" dirty="0">
              <a:solidFill>
                <a:schemeClr val="bg1"/>
              </a:solidFill>
              <a:latin typeface="Raleway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7522602" y="2936852"/>
            <a:ext cx="90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 smtClean="0">
                <a:solidFill>
                  <a:schemeClr val="bg1"/>
                </a:solidFill>
                <a:latin typeface="Raleway" charset="0"/>
              </a:rPr>
              <a:t>Amsel</a:t>
            </a:r>
            <a:endParaRPr lang="de-DE" sz="1800" b="1" dirty="0">
              <a:solidFill>
                <a:schemeClr val="bg1"/>
              </a:solidFill>
              <a:latin typeface="Raleway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9450" y="2521808"/>
            <a:ext cx="7688400" cy="535200"/>
          </a:xfrm>
        </p:spPr>
        <p:txBody>
          <a:bodyPr>
            <a:normAutofit fontScale="90000"/>
          </a:bodyPr>
          <a:lstStyle/>
          <a:p>
            <a:pPr algn="ctr"/>
            <a:r>
              <a:rPr lang="de-DE" dirty="0" smtClean="0"/>
              <a:t>Nistkästen aufhängen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husarenhof (3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5689" y="158565"/>
            <a:ext cx="6300058" cy="47250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0" y="1335619"/>
            <a:ext cx="3947364" cy="2960523"/>
          </a:xfrm>
          <a:prstGeom prst="rect">
            <a:avLst/>
          </a:prstGeom>
        </p:spPr>
      </p:pic>
      <p:pic>
        <p:nvPicPr>
          <p:cNvPr id="3" name="Inhaltsplatzhalter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246" y="660869"/>
            <a:ext cx="4953516" cy="37151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:\Daten\KW\Bilder und Fotos\garten_staudenbee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99"/>
          <a:stretch/>
        </p:blipFill>
        <p:spPr bwMode="auto">
          <a:xfrm>
            <a:off x="595125" y="653458"/>
            <a:ext cx="4564337" cy="377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578" y="694678"/>
            <a:ext cx="2490086" cy="3720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8303" y="637663"/>
            <a:ext cx="4038096" cy="3361905"/>
          </a:xfrm>
          <a:prstGeom prst="rect">
            <a:avLst/>
          </a:prstGeom>
        </p:spPr>
      </p:pic>
      <p:pic>
        <p:nvPicPr>
          <p:cNvPr id="3" name="Picture 6" descr="H:\Daten\KW\Bilder und Fotos\101_051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19" r="2575"/>
          <a:stretch/>
        </p:blipFill>
        <p:spPr bwMode="auto">
          <a:xfrm>
            <a:off x="1019120" y="405477"/>
            <a:ext cx="3095105" cy="1923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nhaltsplatzhalter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3746" y="2406065"/>
            <a:ext cx="2971874" cy="247422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61949" y="973308"/>
            <a:ext cx="4798938" cy="3199291"/>
          </a:xfrm>
          <a:prstGeom prst="rect">
            <a:avLst/>
          </a:prstGeom>
        </p:spPr>
      </p:pic>
      <p:pic>
        <p:nvPicPr>
          <p:cNvPr id="3" name="Grafik 2" descr="Ein Bild, das Gebäude, draußen, Backstein, Wand enthält.&#10;&#10;Automatisch generierte Beschreibung">
            <a:extLst>
              <a:ext uri="{FF2B5EF4-FFF2-40B4-BE49-F238E27FC236}">
                <a16:creationId xmlns:a16="http://schemas.microsoft.com/office/drawing/2014/main" id="{898B7B81-1210-2EFF-0B5E-6D18CDA3A4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8" b="15514"/>
          <a:stretch/>
        </p:blipFill>
        <p:spPr>
          <a:xfrm>
            <a:off x="3777581" y="165599"/>
            <a:ext cx="3168544" cy="3698658"/>
          </a:xfrm>
          <a:prstGeom prst="rect">
            <a:avLst/>
          </a:prstGeom>
        </p:spPr>
      </p:pic>
      <p:grpSp>
        <p:nvGrpSpPr>
          <p:cNvPr id="4" name="Gruppieren 3"/>
          <p:cNvGrpSpPr/>
          <p:nvPr/>
        </p:nvGrpSpPr>
        <p:grpSpPr>
          <a:xfrm>
            <a:off x="7073220" y="189673"/>
            <a:ext cx="1856227" cy="2782878"/>
            <a:chOff x="457200" y="1330792"/>
            <a:chExt cx="2016125" cy="3022600"/>
          </a:xfrm>
          <a:effectLst/>
        </p:grpSpPr>
        <p:pic>
          <p:nvPicPr>
            <p:cNvPr id="5" name="Grafik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1330792"/>
              <a:ext cx="2016125" cy="3022600"/>
            </a:xfrm>
            <a:prstGeom prst="rect">
              <a:avLst/>
            </a:prstGeom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platzhalter 2"/>
            <p:cNvSpPr txBox="1">
              <a:spLocks/>
            </p:cNvSpPr>
            <p:nvPr/>
          </p:nvSpPr>
          <p:spPr>
            <a:xfrm>
              <a:off x="618963" y="4082060"/>
              <a:ext cx="1854362" cy="25920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>
              <a:lvl1pPr marL="0" indent="0" algn="l" rtl="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Arial" charset="0"/>
                <a:buNone/>
                <a:defRPr sz="1400" kern="1200">
                  <a:solidFill>
                    <a:schemeClr val="tx1"/>
                  </a:solidFill>
                  <a:latin typeface="Source Sans Pro"/>
                  <a:ea typeface="Source Sans Pro" pitchFamily="34" charset="0"/>
                  <a:cs typeface="Source Sans Pro"/>
                </a:defRPr>
              </a:lvl1pPr>
              <a:lvl2pPr marL="176213" indent="-176213" algn="l" rtl="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Source Sans Pro"/>
                  <a:ea typeface="Source Sans Pro" pitchFamily="34" charset="0"/>
                  <a:cs typeface="Source Sans Pro"/>
                </a:defRPr>
              </a:lvl2pPr>
              <a:lvl3pPr marL="363538" indent="-176213" algn="l" rtl="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Source Sans Pro"/>
                  <a:ea typeface="Source Sans Pro" pitchFamily="34" charset="0"/>
                  <a:cs typeface="Source Sans Pro"/>
                </a:defRPr>
              </a:lvl3pPr>
              <a:lvl4pPr marL="542925" indent="-182563" algn="l" rtl="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Source Sans Pro"/>
                  <a:ea typeface="Source Sans Pro" pitchFamily="34" charset="0"/>
                  <a:cs typeface="Source Sans Pro"/>
                </a:defRPr>
              </a:lvl4pPr>
              <a:lvl5pPr marL="715963" indent="-176213" algn="l" rtl="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Source Sans Pro"/>
                  <a:ea typeface="Source Sans Pro" pitchFamily="34" charset="0"/>
                  <a:cs typeface="Source Sans Pro"/>
                </a:defRPr>
              </a:lvl5pPr>
              <a:lvl6pPr marL="360000" indent="-360000" algn="l" defTabSz="914400" rtl="0" eaLnBrk="1" latinLnBrk="0" hangingPunct="1">
                <a:spcBef>
                  <a:spcPts val="1000"/>
                </a:spcBef>
                <a:buClr>
                  <a:schemeClr val="tx2"/>
                </a:buClr>
                <a:buFont typeface="+mj-lt"/>
                <a:buAutoNum type="arabicPeriod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20000" indent="-360000" algn="l" defTabSz="914400" rtl="0" eaLnBrk="1" latinLnBrk="0" hangingPunct="1">
                <a:spcBef>
                  <a:spcPts val="1000"/>
                </a:spcBef>
                <a:buClr>
                  <a:schemeClr val="tx2"/>
                </a:buClr>
                <a:buFont typeface="+mj-lt"/>
                <a:buAutoNum type="arabicPeriod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080000" indent="-360000" algn="l" defTabSz="914400" rtl="0" eaLnBrk="1" latinLnBrk="0" hangingPunct="1">
                <a:spcBef>
                  <a:spcPts val="1000"/>
                </a:spcBef>
                <a:buClr>
                  <a:schemeClr val="tx2"/>
                </a:buClr>
                <a:buFont typeface="+mj-lt"/>
                <a:buAutoNum type="arabicPeriod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40000" indent="-360000" algn="l" defTabSz="914400" rtl="0" eaLnBrk="1" latinLnBrk="0" hangingPunct="1">
                <a:spcBef>
                  <a:spcPts val="1000"/>
                </a:spcBef>
                <a:buClr>
                  <a:schemeClr val="tx2"/>
                </a:buClr>
                <a:buFont typeface="+mj-lt"/>
                <a:buAutoNum type="arabicPeriod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r>
                <a:rPr lang="de-DE" altLang="de-DE" sz="750" dirty="0">
                  <a:solidFill>
                    <a:schemeClr val="bg1"/>
                  </a:solidFill>
                </a:rPr>
                <a:t>C. </a:t>
              </a:r>
              <a:r>
                <a:rPr lang="de-DE" altLang="de-DE" sz="750" dirty="0" err="1">
                  <a:solidFill>
                    <a:schemeClr val="bg1"/>
                  </a:solidFill>
                </a:rPr>
                <a:t>Romeiks</a:t>
              </a:r>
              <a:r>
                <a:rPr lang="de-DE" altLang="de-DE" sz="750" dirty="0">
                  <a:solidFill>
                    <a:schemeClr val="bg1"/>
                  </a:solidFill>
                </a:rPr>
                <a:t> (birdimagency.com)</a:t>
              </a:r>
            </a:p>
          </p:txBody>
        </p:sp>
      </p:grpSp>
      <p:grpSp>
        <p:nvGrpSpPr>
          <p:cNvPr id="7" name="Gruppieren 6"/>
          <p:cNvGrpSpPr>
            <a:grpSpLocks noChangeAspect="1"/>
          </p:cNvGrpSpPr>
          <p:nvPr/>
        </p:nvGrpSpPr>
        <p:grpSpPr>
          <a:xfrm>
            <a:off x="6081072" y="3116112"/>
            <a:ext cx="2723051" cy="1844125"/>
            <a:chOff x="4932363" y="3573463"/>
            <a:chExt cx="3609975" cy="2444774"/>
          </a:xfrm>
          <a:effectLst/>
        </p:grpSpPr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2363" y="3573463"/>
              <a:ext cx="3609975" cy="2408237"/>
            </a:xfrm>
            <a:prstGeom prst="rect">
              <a:avLst/>
            </a:prstGeom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9" name="Textplatzhalter 2"/>
            <p:cNvSpPr txBox="1">
              <a:spLocks/>
            </p:cNvSpPr>
            <p:nvPr/>
          </p:nvSpPr>
          <p:spPr>
            <a:xfrm>
              <a:off x="7644807" y="5759037"/>
              <a:ext cx="867165" cy="25920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>
              <a:lvl1pPr marL="0" indent="0" algn="l" rtl="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Arial" charset="0"/>
                <a:buNone/>
                <a:defRPr sz="1400" kern="1200">
                  <a:solidFill>
                    <a:schemeClr val="tx1"/>
                  </a:solidFill>
                  <a:latin typeface="Source Sans Pro"/>
                  <a:ea typeface="Source Sans Pro" pitchFamily="34" charset="0"/>
                  <a:cs typeface="Source Sans Pro"/>
                </a:defRPr>
              </a:lvl1pPr>
              <a:lvl2pPr marL="176213" indent="-176213" algn="l" rtl="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Source Sans Pro"/>
                  <a:ea typeface="Source Sans Pro" pitchFamily="34" charset="0"/>
                  <a:cs typeface="Source Sans Pro"/>
                </a:defRPr>
              </a:lvl2pPr>
              <a:lvl3pPr marL="363538" indent="-176213" algn="l" rtl="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Source Sans Pro"/>
                  <a:ea typeface="Source Sans Pro" pitchFamily="34" charset="0"/>
                  <a:cs typeface="Source Sans Pro"/>
                </a:defRPr>
              </a:lvl3pPr>
              <a:lvl4pPr marL="542925" indent="-182563" algn="l" rtl="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Source Sans Pro"/>
                  <a:ea typeface="Source Sans Pro" pitchFamily="34" charset="0"/>
                  <a:cs typeface="Source Sans Pro"/>
                </a:defRPr>
              </a:lvl4pPr>
              <a:lvl5pPr marL="715963" indent="-176213" algn="l" rtl="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Source Sans Pro"/>
                  <a:ea typeface="Source Sans Pro" pitchFamily="34" charset="0"/>
                  <a:cs typeface="Source Sans Pro"/>
                </a:defRPr>
              </a:lvl5pPr>
              <a:lvl6pPr marL="360000" indent="-360000" algn="l" defTabSz="914400" rtl="0" eaLnBrk="1" latinLnBrk="0" hangingPunct="1">
                <a:spcBef>
                  <a:spcPts val="1000"/>
                </a:spcBef>
                <a:buClr>
                  <a:schemeClr val="tx2"/>
                </a:buClr>
                <a:buFont typeface="+mj-lt"/>
                <a:buAutoNum type="arabicPeriod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20000" indent="-360000" algn="l" defTabSz="914400" rtl="0" eaLnBrk="1" latinLnBrk="0" hangingPunct="1">
                <a:spcBef>
                  <a:spcPts val="1000"/>
                </a:spcBef>
                <a:buClr>
                  <a:schemeClr val="tx2"/>
                </a:buClr>
                <a:buFont typeface="+mj-lt"/>
                <a:buAutoNum type="arabicPeriod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080000" indent="-360000" algn="l" defTabSz="914400" rtl="0" eaLnBrk="1" latinLnBrk="0" hangingPunct="1">
                <a:spcBef>
                  <a:spcPts val="1000"/>
                </a:spcBef>
                <a:buClr>
                  <a:schemeClr val="tx2"/>
                </a:buClr>
                <a:buFont typeface="+mj-lt"/>
                <a:buAutoNum type="arabicPeriod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40000" indent="-360000" algn="l" defTabSz="914400" rtl="0" eaLnBrk="1" latinLnBrk="0" hangingPunct="1">
                <a:spcBef>
                  <a:spcPts val="1000"/>
                </a:spcBef>
                <a:buClr>
                  <a:schemeClr val="tx2"/>
                </a:buClr>
                <a:buFont typeface="+mj-lt"/>
                <a:buAutoNum type="arabicPeriod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750" dirty="0">
                  <a:solidFill>
                    <a:schemeClr val="bg1"/>
                  </a:solidFill>
                </a:rPr>
                <a:t>M. Sommerfeld</a:t>
              </a:r>
            </a:p>
          </p:txBody>
        </p:sp>
      </p:grpSp>
      <p:sp>
        <p:nvSpPr>
          <p:cNvPr id="10" name="Textfeld 9"/>
          <p:cNvSpPr txBox="1"/>
          <p:nvPr/>
        </p:nvSpPr>
        <p:spPr>
          <a:xfrm>
            <a:off x="1784625" y="468624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F. Schmidt-Lewerkühne</a:t>
            </a:r>
            <a:endParaRPr lang="de-DE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Offene Recycling-Werkstatt (</a:t>
            </a:r>
            <a:r>
              <a:rPr lang="de-DE" dirty="0" err="1" smtClean="0"/>
              <a:t>insel</a:t>
            </a:r>
            <a:r>
              <a:rPr lang="de-DE" dirty="0" smtClean="0"/>
              <a:t> e.V.)</a:t>
            </a:r>
            <a:br>
              <a:rPr lang="de-DE" dirty="0" smtClean="0"/>
            </a:br>
            <a:r>
              <a:rPr lang="de-DE" dirty="0" smtClean="0"/>
              <a:t> Öffnungszeiten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9325" y="2261936"/>
            <a:ext cx="4571446" cy="2667574"/>
          </a:xfrm>
        </p:spPr>
        <p:txBody>
          <a:bodyPr>
            <a:normAutofit lnSpcReduction="10000"/>
          </a:bodyPr>
          <a:lstStyle/>
          <a:p>
            <a:r>
              <a:rPr lang="de-DE" sz="1800" dirty="0" smtClean="0"/>
              <a:t>Dienstags + Mittwochs + Donnerstags</a:t>
            </a:r>
            <a:br>
              <a:rPr lang="de-DE" sz="1800" dirty="0" smtClean="0"/>
            </a:br>
            <a:r>
              <a:rPr lang="de-DE" sz="1800" dirty="0" smtClean="0"/>
              <a:t>11 bis 16 Uhr</a:t>
            </a:r>
            <a:br>
              <a:rPr lang="de-DE" sz="1800" dirty="0" smtClean="0"/>
            </a:br>
            <a:endParaRPr lang="de-DE" sz="1800" dirty="0" smtClean="0"/>
          </a:p>
          <a:p>
            <a:r>
              <a:rPr lang="de-DE" sz="1800" dirty="0" smtClean="0"/>
              <a:t>Website: </a:t>
            </a:r>
            <a:r>
              <a:rPr lang="de-DE" sz="1800" dirty="0" smtClean="0">
                <a:hlinkClick r:id="rId2"/>
              </a:rPr>
              <a:t>https://werkstatt.insel-ev.de</a:t>
            </a:r>
            <a:r>
              <a:rPr lang="de-DE" sz="1800" dirty="0" smtClean="0"/>
              <a:t/>
            </a:r>
            <a:br>
              <a:rPr lang="de-DE" sz="1800" dirty="0" smtClean="0"/>
            </a:br>
            <a:r>
              <a:rPr lang="de-DE" sz="1800" dirty="0" smtClean="0"/>
              <a:t>E-Mail: </a:t>
            </a:r>
            <a:r>
              <a:rPr lang="de-DE" sz="1800" dirty="0" smtClean="0">
                <a:hlinkClick r:id="rId3"/>
              </a:rPr>
              <a:t>werkstatt@insel-ev.de</a:t>
            </a:r>
            <a:r>
              <a:rPr lang="de-DE" sz="1800" dirty="0" smtClean="0"/>
              <a:t> </a:t>
            </a:r>
            <a:br>
              <a:rPr lang="de-DE" sz="1800" dirty="0" smtClean="0"/>
            </a:br>
            <a:r>
              <a:rPr lang="de-DE" sz="1800" dirty="0" smtClean="0"/>
              <a:t>Telefon: 040 / 380 38 36 – 244</a:t>
            </a:r>
            <a:br>
              <a:rPr lang="de-DE" sz="1800" dirty="0" smtClean="0"/>
            </a:br>
            <a:endParaRPr lang="de-DE" sz="1800" dirty="0" smtClean="0"/>
          </a:p>
          <a:p>
            <a:r>
              <a:rPr lang="de-DE" sz="1800" dirty="0" smtClean="0"/>
              <a:t>Workshop-Angebote auf der Website</a:t>
            </a:r>
            <a:endParaRPr lang="de-DE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86592" y="1918177"/>
            <a:ext cx="3480664" cy="2475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Google Shape;8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2429" y="770020"/>
            <a:ext cx="2008462" cy="794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Freibrüter</a:t>
            </a:r>
            <a:endParaRPr lang="de-D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52034" y="597860"/>
            <a:ext cx="5903208" cy="4392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8752" y="2596609"/>
            <a:ext cx="2475069" cy="1708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feld 4"/>
          <p:cNvSpPr txBox="1"/>
          <p:nvPr/>
        </p:nvSpPr>
        <p:spPr>
          <a:xfrm>
            <a:off x="1424310" y="2813099"/>
            <a:ext cx="90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 smtClean="0">
                <a:solidFill>
                  <a:schemeClr val="bg1"/>
                </a:solidFill>
                <a:latin typeface="Raleway" charset="0"/>
              </a:rPr>
              <a:t>Amsel</a:t>
            </a:r>
            <a:endParaRPr lang="de-DE" sz="1800" b="1" dirty="0">
              <a:solidFill>
                <a:schemeClr val="bg1"/>
              </a:solidFill>
              <a:latin typeface="Raleway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Höhlenbrüter</a:t>
            </a:r>
            <a:endParaRPr lang="de-DE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63338" y="130628"/>
            <a:ext cx="1788043" cy="4869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05106" y="1416288"/>
            <a:ext cx="3116319" cy="2612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8180" y="1856514"/>
            <a:ext cx="1087020" cy="1139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57538" y="2110683"/>
            <a:ext cx="1590593" cy="853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35458" y="3485719"/>
            <a:ext cx="1575097" cy="880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12534" y="3477979"/>
            <a:ext cx="1223287" cy="1149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feld 10"/>
          <p:cNvSpPr txBox="1"/>
          <p:nvPr/>
        </p:nvSpPr>
        <p:spPr>
          <a:xfrm>
            <a:off x="110005" y="3004457"/>
            <a:ext cx="1285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chemeClr val="bg2"/>
                </a:solidFill>
                <a:latin typeface="Raleway" charset="0"/>
              </a:rPr>
              <a:t>Blaumeise</a:t>
            </a:r>
            <a:endParaRPr lang="de-DE" sz="1600" b="1" dirty="0">
              <a:solidFill>
                <a:schemeClr val="bg2"/>
              </a:solidFill>
              <a:latin typeface="Raleway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1630567" y="3005603"/>
            <a:ext cx="1285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chemeClr val="bg2"/>
                </a:solidFill>
                <a:latin typeface="Raleway" charset="0"/>
              </a:rPr>
              <a:t>Kohlmeise</a:t>
            </a:r>
            <a:endParaRPr lang="de-DE" sz="1600" b="1" dirty="0">
              <a:solidFill>
                <a:schemeClr val="bg2"/>
              </a:solidFill>
              <a:latin typeface="Raleway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38651" y="4635022"/>
            <a:ext cx="1285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chemeClr val="bg2"/>
                </a:solidFill>
                <a:latin typeface="Raleway" charset="0"/>
              </a:rPr>
              <a:t>Star</a:t>
            </a:r>
            <a:endParaRPr lang="de-DE" sz="1600" b="1" dirty="0">
              <a:solidFill>
                <a:schemeClr val="bg2"/>
              </a:solidFill>
              <a:latin typeface="Raleway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652338" y="4457412"/>
            <a:ext cx="1503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chemeClr val="bg2"/>
                </a:solidFill>
                <a:latin typeface="Raleway" charset="0"/>
              </a:rPr>
              <a:t>Haussperling (Spatz)</a:t>
            </a:r>
            <a:endParaRPr lang="de-DE" sz="1600" b="1" dirty="0">
              <a:solidFill>
                <a:schemeClr val="bg2"/>
              </a:solidFill>
              <a:latin typeface="Raleway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1376" y="238101"/>
            <a:ext cx="3244850" cy="474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40557" y="188924"/>
            <a:ext cx="34417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1376" y="238101"/>
            <a:ext cx="3244850" cy="474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40557" y="188924"/>
            <a:ext cx="34417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feld 3"/>
          <p:cNvSpPr txBox="1"/>
          <p:nvPr/>
        </p:nvSpPr>
        <p:spPr>
          <a:xfrm>
            <a:off x="7597084" y="1039299"/>
            <a:ext cx="17050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2"/>
                </a:solidFill>
                <a:latin typeface="Raleway" charset="0"/>
              </a:rPr>
              <a:t>Bunt-</a:t>
            </a:r>
          </a:p>
          <a:p>
            <a:r>
              <a:rPr lang="de-DE" sz="2400" b="1" dirty="0" err="1" smtClean="0">
                <a:solidFill>
                  <a:schemeClr val="bg2"/>
                </a:solidFill>
                <a:latin typeface="Raleway" charset="0"/>
              </a:rPr>
              <a:t>specht</a:t>
            </a:r>
            <a:endParaRPr lang="de-DE" sz="2400" b="1" dirty="0">
              <a:solidFill>
                <a:schemeClr val="bg2"/>
              </a:solidFill>
              <a:latin typeface="Raleway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Höhlenbrüter</a:t>
            </a:r>
            <a:endParaRPr lang="de-DE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63338" y="130628"/>
            <a:ext cx="1788043" cy="4869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05106" y="1416288"/>
            <a:ext cx="3116319" cy="2612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8180" y="1856514"/>
            <a:ext cx="1087020" cy="1139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57538" y="2110683"/>
            <a:ext cx="1590593" cy="853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35458" y="3485719"/>
            <a:ext cx="1575097" cy="880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12534" y="3477979"/>
            <a:ext cx="1223287" cy="1149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feld 10"/>
          <p:cNvSpPr txBox="1"/>
          <p:nvPr/>
        </p:nvSpPr>
        <p:spPr>
          <a:xfrm>
            <a:off x="110005" y="3004457"/>
            <a:ext cx="1285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chemeClr val="bg2"/>
                </a:solidFill>
                <a:latin typeface="Raleway" charset="0"/>
              </a:rPr>
              <a:t>Blaumeise</a:t>
            </a:r>
            <a:endParaRPr lang="de-DE" sz="1600" b="1" dirty="0">
              <a:solidFill>
                <a:schemeClr val="bg2"/>
              </a:solidFill>
              <a:latin typeface="Raleway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1630567" y="3005603"/>
            <a:ext cx="1285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chemeClr val="bg2"/>
                </a:solidFill>
                <a:latin typeface="Raleway" charset="0"/>
              </a:rPr>
              <a:t>Kohlmeise</a:t>
            </a:r>
            <a:endParaRPr lang="de-DE" sz="1600" b="1" dirty="0">
              <a:solidFill>
                <a:schemeClr val="bg2"/>
              </a:solidFill>
              <a:latin typeface="Raleway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38651" y="4635022"/>
            <a:ext cx="1285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chemeClr val="bg2"/>
                </a:solidFill>
                <a:latin typeface="Raleway" charset="0"/>
              </a:rPr>
              <a:t>Star</a:t>
            </a:r>
            <a:endParaRPr lang="de-DE" sz="1600" b="1" dirty="0">
              <a:solidFill>
                <a:schemeClr val="bg2"/>
              </a:solidFill>
              <a:latin typeface="Raleway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652338" y="4457412"/>
            <a:ext cx="1503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chemeClr val="bg2"/>
                </a:solidFill>
                <a:latin typeface="Raleway" charset="0"/>
              </a:rPr>
              <a:t>Haussperling (Spatz)</a:t>
            </a:r>
            <a:endParaRPr lang="de-DE" sz="1600" b="1" dirty="0">
              <a:solidFill>
                <a:schemeClr val="bg2"/>
              </a:solidFill>
              <a:latin typeface="Raleway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20088" y="153119"/>
            <a:ext cx="7054973" cy="4699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250</Words>
  <Application>Microsoft Office PowerPoint</Application>
  <PresentationFormat>Bildschirmpräsentation (16:9)</PresentationFormat>
  <Paragraphs>115</Paragraphs>
  <Slides>36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3" baseType="lpstr">
      <vt:lpstr>Calibri</vt:lpstr>
      <vt:lpstr>Lato</vt:lpstr>
      <vt:lpstr>Raleway</vt:lpstr>
      <vt:lpstr>Times New Roman</vt:lpstr>
      <vt:lpstr>Arial</vt:lpstr>
      <vt:lpstr>Source Sans Pro</vt:lpstr>
      <vt:lpstr>Streamline</vt:lpstr>
      <vt:lpstr>Bau-Workshop Vogelnistkasten       </vt:lpstr>
      <vt:lpstr>PowerPoint-Präsentation</vt:lpstr>
      <vt:lpstr>PowerPoint-Präsentation</vt:lpstr>
      <vt:lpstr>Freibrüter</vt:lpstr>
      <vt:lpstr>Höhlenbrüter</vt:lpstr>
      <vt:lpstr>PowerPoint-Präsentation</vt:lpstr>
      <vt:lpstr>PowerPoint-Präsentation</vt:lpstr>
      <vt:lpstr>Höhlenbrüter</vt:lpstr>
      <vt:lpstr>PowerPoint-Präsentation</vt:lpstr>
      <vt:lpstr>PowerPoint-Präsentation</vt:lpstr>
      <vt:lpstr>PowerPoint-Präsentation</vt:lpstr>
      <vt:lpstr>PowerPoint-Präsentation</vt:lpstr>
      <vt:lpstr>Halbhöhlenbrüter</vt:lpstr>
      <vt:lpstr>Nistkasten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Lasercutting</vt:lpstr>
      <vt:lpstr>PowerPoint-Präsentation</vt:lpstr>
      <vt:lpstr>PowerPoint-Präsentation</vt:lpstr>
      <vt:lpstr>PowerPoint-Präsentation</vt:lpstr>
      <vt:lpstr>CNC-Fräsen  (Computerized Numerical Control)</vt:lpstr>
      <vt:lpstr>PowerPoint-Präsentation</vt:lpstr>
      <vt:lpstr>PowerPoint-Präsentation</vt:lpstr>
      <vt:lpstr>PowerPoint-Präsentation</vt:lpstr>
      <vt:lpstr>PowerPoint-Präsentation</vt:lpstr>
      <vt:lpstr>Nistkästen aufhängen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Offene Recycling-Werkstatt (insel e.V.)  Öffnungszeiten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Ideen- und Konzeptions-Workshop       Nachhaltige Tierbehausungen</dc:title>
  <dc:creator>Oskar</dc:creator>
  <cp:lastModifiedBy>Nick H</cp:lastModifiedBy>
  <cp:revision>57</cp:revision>
  <dcterms:modified xsi:type="dcterms:W3CDTF">2025-04-04T08:49:17Z</dcterms:modified>
</cp:coreProperties>
</file>